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D125-DDB8-F04D-98FF-DF3D99AC1C96}" type="datetimeFigureOut"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BCA0B-C334-D544-A10B-9E0D7A4F05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Overall carbohydrate metabolism pathway(s)</a:t>
            </a:r>
            <a:r>
              <a:rPr lang="en-US" baseline="0"/>
              <a:t> and enzymes that are &gt;5-fold different across 3 treatment comparisons. </a:t>
            </a:r>
            <a:r>
              <a:rPr lang="en-US"/>
              <a:t>Unless an enzyme is indicated, blue arrow</a:t>
            </a:r>
            <a:r>
              <a:rPr lang="en-US" baseline="0"/>
              <a:t>s may represent more than one step from a compound to another.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CA0B-C334-D544-A10B-9E0D7A4F05C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OA response</a:t>
            </a:r>
            <a:r>
              <a:rPr lang="en-US" baseline="0"/>
              <a:t> - &gt;5-fold carb metabolism proteins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CA0B-C334-D544-A10B-9E0D7A4F05C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Mech stress at 400 µatm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CA0B-C334-D544-A10B-9E0D7A4F05C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9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2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C97A-582F-B741-B8B7-0899960A211B}" type="datetimeFigureOut"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FDE4-EB70-D546-ADC9-EBFDEB56B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963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3" b="73355" l="22314" r="78920">
                        <a14:foregroundMark x1="58635" y1="85124" x2="58635" y2="8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19764" r="20267" b="23970"/>
          <a:stretch/>
        </p:blipFill>
        <p:spPr>
          <a:xfrm>
            <a:off x="2723377" y="2563516"/>
            <a:ext cx="2076101" cy="1518461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749215" y="1624062"/>
            <a:ext cx="244247" cy="9394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5269205" y="2820107"/>
            <a:ext cx="244247" cy="9394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 flipV="1">
            <a:off x="3803917" y="4081977"/>
            <a:ext cx="244247" cy="9394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4848" y="2002603"/>
            <a:ext cx="190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582" y="2375551"/>
            <a:ext cx="153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OA + Mechanical stress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8212" y="4304138"/>
            <a:ext cx="20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Ocean acidification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34" y="5369836"/>
            <a:ext cx="1856278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No effect on response to acute heat shock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0279" y="5369836"/>
            <a:ext cx="1539306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No effect on lipid metabolism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0039" y="5482737"/>
            <a:ext cx="2036573" cy="3077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/>
              <a:t>Shell structure weakened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6673" y="5347916"/>
            <a:ext cx="2762295" cy="738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/>
              <a:t>Proteomic shift</a:t>
            </a:r>
          </a:p>
          <a:p>
            <a:pPr marL="285750" indent="-285750">
              <a:buFont typeface="Courier New"/>
              <a:buChar char="o"/>
            </a:pPr>
            <a:r>
              <a:rPr lang="en-US" sz="1400"/>
              <a:t>Cell adhesion &amp; morphogenesis</a:t>
            </a:r>
          </a:p>
          <a:p>
            <a:pPr marL="285750" indent="-285750">
              <a:buFont typeface="Courier New"/>
              <a:buChar char="o"/>
            </a:pPr>
            <a:r>
              <a:rPr lang="en-US" sz="1400"/>
              <a:t>Oxidative stress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5283" y="2361250"/>
            <a:ext cx="2784803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Proteomic shift</a:t>
            </a:r>
          </a:p>
          <a:p>
            <a:pPr marL="285750" indent="-285750">
              <a:buFont typeface="Courier New"/>
              <a:buChar char="o"/>
            </a:pPr>
            <a:r>
              <a:rPr lang="en-US" sz="1400"/>
              <a:t>Neuromuscular, cell adhesion &amp; morphogenesis</a:t>
            </a:r>
          </a:p>
          <a:p>
            <a:pPr marL="285750" indent="-285750">
              <a:buFont typeface="Courier New"/>
              <a:buChar char="o"/>
            </a:pPr>
            <a:r>
              <a:rPr lang="en-US" sz="1400"/>
              <a:t>Carbohydrate metabolism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9234" y="1004168"/>
            <a:ext cx="1539306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Small proteomic shift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8983" y="3441999"/>
            <a:ext cx="24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solidFill>
                  <a:schemeClr val="accent2">
                    <a:lumMod val="75000"/>
                  </a:schemeClr>
                </a:solidFill>
              </a:rPr>
              <a:t>SYNERGISTIC RESPONSE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0129" y="6155667"/>
            <a:ext cx="3166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solidFill>
                  <a:schemeClr val="accent2">
                    <a:lumMod val="75000"/>
                  </a:schemeClr>
                </a:solidFill>
              </a:rPr>
              <a:t>NOT ALL PROCESSES AFFECTED-</a:t>
            </a:r>
          </a:p>
          <a:p>
            <a:r>
              <a:rPr lang="en-US" i="1" u="sng">
                <a:solidFill>
                  <a:schemeClr val="accent2">
                    <a:lumMod val="75000"/>
                  </a:schemeClr>
                </a:solidFill>
              </a:rPr>
              <a:t>physiological trade-offs</a:t>
            </a:r>
          </a:p>
        </p:txBody>
      </p:sp>
    </p:spTree>
    <p:extLst>
      <p:ext uri="{BB962C8B-B14F-4D97-AF65-F5344CB8AC3E}">
        <p14:creationId xmlns:p14="http://schemas.microsoft.com/office/powerpoint/2010/main" val="254187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60" y="18396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Galactose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129" y="1839672"/>
            <a:ext cx="206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N-acetyl-D-galactosamine</a:t>
            </a: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 flipV="1">
            <a:off x="1088971" y="1986204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54816" y="1993562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6030" y="1138792"/>
            <a:ext cx="46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ATP</a:t>
            </a:r>
          </a:p>
        </p:txBody>
      </p:sp>
      <p:cxnSp>
        <p:nvCxnSpPr>
          <p:cNvPr id="11" name="Curved Connector 10"/>
          <p:cNvCxnSpPr>
            <a:stCxn id="10" idx="2"/>
          </p:cNvCxnSpPr>
          <p:nvPr/>
        </p:nvCxnSpPr>
        <p:spPr>
          <a:xfrm rot="16200000" flipH="1">
            <a:off x="3623335" y="1443656"/>
            <a:ext cx="546993" cy="5528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5185" y="1847030"/>
            <a:ext cx="348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N-acetyl-alpha-D-galactosamine 1-phosphate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6257052" y="2154807"/>
            <a:ext cx="0" cy="4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40873" y="2596753"/>
            <a:ext cx="289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UDP-N-acetyl-alpha-D-galactosamine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00041" y="2139941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UTP</a:t>
            </a:r>
          </a:p>
        </p:txBody>
      </p:sp>
      <p:cxnSp>
        <p:nvCxnSpPr>
          <p:cNvPr id="19" name="Curved Connector 18"/>
          <p:cNvCxnSpPr>
            <a:stCxn id="17" idx="1"/>
            <a:endCxn id="16" idx="0"/>
          </p:cNvCxnSpPr>
          <p:nvPr/>
        </p:nvCxnSpPr>
        <p:spPr>
          <a:xfrm rot="10800000" flipV="1">
            <a:off x="6287313" y="2293829"/>
            <a:ext cx="612729" cy="3029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8110" y="122110"/>
            <a:ext cx="2405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N-acetylgalactosamine kinase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6561" y="196178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449" y="12211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6314" y="217538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449" y="4298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110" y="438257"/>
            <a:ext cx="349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UDP-N-acetylhexosamine pyrophosphorylase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6160" y="3952174"/>
            <a:ext cx="76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Glucose</a:t>
            </a: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949760" y="4098706"/>
            <a:ext cx="99497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7810" y="3944817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N-acetyl-alpha-D-glucosamine 1-phosphate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1013" y="3417933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UTP</a:t>
            </a:r>
          </a:p>
        </p:txBody>
      </p:sp>
      <p:cxnSp>
        <p:nvCxnSpPr>
          <p:cNvPr id="32" name="Curved Connector 31"/>
          <p:cNvCxnSpPr>
            <a:stCxn id="30" idx="2"/>
          </p:cNvCxnSpPr>
          <p:nvPr/>
        </p:nvCxnSpPr>
        <p:spPr>
          <a:xfrm rot="16200000" flipH="1">
            <a:off x="5140518" y="3556252"/>
            <a:ext cx="350754" cy="68967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3"/>
          </p:cNvCxnSpPr>
          <p:nvPr/>
        </p:nvCxnSpPr>
        <p:spPr>
          <a:xfrm>
            <a:off x="5340010" y="4098706"/>
            <a:ext cx="512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66314" y="3952174"/>
            <a:ext cx="275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UDP-N-acetyl-alpha-D-glucosamine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34822" y="4076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9394" y="4664788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N-acetyl-alpha-D-glucosamine 6-phosphate</a:t>
            </a:r>
          </a:p>
        </p:txBody>
      </p:sp>
      <p:cxnSp>
        <p:nvCxnSpPr>
          <p:cNvPr id="41" name="Straight Arrow Connector 40"/>
          <p:cNvCxnSpPr>
            <a:stCxn id="39" idx="0"/>
            <a:endCxn id="29" idx="2"/>
          </p:cNvCxnSpPr>
          <p:nvPr/>
        </p:nvCxnSpPr>
        <p:spPr>
          <a:xfrm flipH="1" flipV="1">
            <a:off x="3663910" y="4252594"/>
            <a:ext cx="1584" cy="412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90814" y="428271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2449" y="75524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686" y="737664"/>
            <a:ext cx="278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Phosphoacetylglucosamine mutase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00042" y="32640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2449" y="108994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686" y="1043952"/>
            <a:ext cx="2092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UDP-glucose 4-epimerase</a:t>
            </a:r>
          </a:p>
        </p:txBody>
      </p:sp>
      <p:cxnSp>
        <p:nvCxnSpPr>
          <p:cNvPr id="53" name="Straight Arrow Connector 52"/>
          <p:cNvCxnSpPr>
            <a:stCxn id="16" idx="2"/>
            <a:endCxn id="35" idx="0"/>
          </p:cNvCxnSpPr>
          <p:nvPr/>
        </p:nvCxnSpPr>
        <p:spPr>
          <a:xfrm>
            <a:off x="6287312" y="2904530"/>
            <a:ext cx="1056537" cy="10476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30904" y="244771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UDP-galactose</a:t>
            </a:r>
          </a:p>
        </p:txBody>
      </p:sp>
      <p:cxnSp>
        <p:nvCxnSpPr>
          <p:cNvPr id="56" name="Straight Arrow Connector 55"/>
          <p:cNvCxnSpPr>
            <a:stCxn id="2" idx="2"/>
            <a:endCxn id="54" idx="0"/>
          </p:cNvCxnSpPr>
          <p:nvPr/>
        </p:nvCxnSpPr>
        <p:spPr>
          <a:xfrm>
            <a:off x="637566" y="2147449"/>
            <a:ext cx="1017868" cy="300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93624" y="3264044"/>
            <a:ext cx="110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UDP-glucose</a:t>
            </a:r>
          </a:p>
        </p:txBody>
      </p:sp>
      <p:cxnSp>
        <p:nvCxnSpPr>
          <p:cNvPr id="59" name="Straight Arrow Connector 58"/>
          <p:cNvCxnSpPr>
            <a:stCxn id="26" idx="0"/>
            <a:endCxn id="57" idx="2"/>
          </p:cNvCxnSpPr>
          <p:nvPr/>
        </p:nvCxnSpPr>
        <p:spPr>
          <a:xfrm flipV="1">
            <a:off x="567960" y="3571821"/>
            <a:ext cx="1079768" cy="380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2"/>
            <a:endCxn id="57" idx="0"/>
          </p:cNvCxnSpPr>
          <p:nvPr/>
        </p:nvCxnSpPr>
        <p:spPr>
          <a:xfrm flipH="1">
            <a:off x="1647728" y="2755495"/>
            <a:ext cx="7706" cy="5085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623722" y="286789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96605" y="5897911"/>
            <a:ext cx="86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Mannose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283" y="5891569"/>
            <a:ext cx="1792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Fructose-6-phosphate</a:t>
            </a:r>
          </a:p>
        </p:txBody>
      </p:sp>
      <p:cxnSp>
        <p:nvCxnSpPr>
          <p:cNvPr id="66" name="Straight Arrow Connector 65"/>
          <p:cNvCxnSpPr>
            <a:stCxn id="63" idx="1"/>
          </p:cNvCxnSpPr>
          <p:nvPr/>
        </p:nvCxnSpPr>
        <p:spPr>
          <a:xfrm flipH="1">
            <a:off x="1737129" y="6051800"/>
            <a:ext cx="259476" cy="4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6" idx="0"/>
            <a:endCxn id="26" idx="2"/>
          </p:cNvCxnSpPr>
          <p:nvPr/>
        </p:nvCxnSpPr>
        <p:spPr>
          <a:xfrm flipH="1" flipV="1">
            <a:off x="567960" y="4259951"/>
            <a:ext cx="641698" cy="1041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60863" y="5890830"/>
            <a:ext cx="79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Mannan</a:t>
            </a:r>
          </a:p>
        </p:txBody>
      </p:sp>
      <p:cxnSp>
        <p:nvCxnSpPr>
          <p:cNvPr id="71" name="Straight Arrow Connector 70"/>
          <p:cNvCxnSpPr>
            <a:stCxn id="69" idx="1"/>
            <a:endCxn id="63" idx="3"/>
          </p:cNvCxnSpPr>
          <p:nvPr/>
        </p:nvCxnSpPr>
        <p:spPr>
          <a:xfrm flipH="1">
            <a:off x="2863649" y="6044719"/>
            <a:ext cx="697214" cy="7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110369" y="57468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28644" y="1060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24773" y="120621"/>
            <a:ext cx="166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Alpha-mannosidase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8560" y="5301252"/>
            <a:ext cx="174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Glucose-6-phosphate</a:t>
            </a:r>
          </a:p>
        </p:txBody>
      </p:sp>
      <p:cxnSp>
        <p:nvCxnSpPr>
          <p:cNvPr id="80" name="Straight Arrow Connector 79"/>
          <p:cNvCxnSpPr>
            <a:stCxn id="76" idx="2"/>
            <a:endCxn id="64" idx="0"/>
          </p:cNvCxnSpPr>
          <p:nvPr/>
        </p:nvCxnSpPr>
        <p:spPr>
          <a:xfrm flipH="1">
            <a:off x="949760" y="5609029"/>
            <a:ext cx="259898" cy="2825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6" idx="3"/>
          </p:cNvCxnSpPr>
          <p:nvPr/>
        </p:nvCxnSpPr>
        <p:spPr>
          <a:xfrm>
            <a:off x="2080756" y="5455141"/>
            <a:ext cx="520858" cy="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63079" y="529976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6-phosphoglucono-delta-lactone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710483" y="5299763"/>
            <a:ext cx="168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6-phosphogluconate</a:t>
            </a:r>
          </a:p>
        </p:txBody>
      </p:sp>
      <p:cxnSp>
        <p:nvCxnSpPr>
          <p:cNvPr id="86" name="Straight Arrow Connector 85"/>
          <p:cNvCxnSpPr>
            <a:stCxn id="83" idx="3"/>
            <a:endCxn id="84" idx="1"/>
          </p:cNvCxnSpPr>
          <p:nvPr/>
        </p:nvCxnSpPr>
        <p:spPr>
          <a:xfrm>
            <a:off x="5233013" y="5453652"/>
            <a:ext cx="4774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311810" y="514587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986942" y="4138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77173" y="413835"/>
            <a:ext cx="227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6-phosphogluconolactonase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235680" y="6020189"/>
            <a:ext cx="1908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6-phospho-D-gluconate</a:t>
            </a:r>
          </a:p>
        </p:txBody>
      </p:sp>
      <p:cxnSp>
        <p:nvCxnSpPr>
          <p:cNvPr id="92" name="Straight Arrow Connector 91"/>
          <p:cNvCxnSpPr>
            <a:stCxn id="84" idx="3"/>
            <a:endCxn id="90" idx="0"/>
          </p:cNvCxnSpPr>
          <p:nvPr/>
        </p:nvCxnSpPr>
        <p:spPr>
          <a:xfrm>
            <a:off x="7398415" y="5453652"/>
            <a:ext cx="791425" cy="56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947427" y="6509585"/>
            <a:ext cx="712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TCA (</a:t>
            </a:r>
            <a:r>
              <a:rPr lang="en-US" sz="1400">
                <a:solidFill>
                  <a:srgbClr val="E46C0A"/>
                </a:solidFill>
              </a:rPr>
              <a:t>7</a:t>
            </a:r>
            <a:r>
              <a:rPr lang="en-US" sz="1400"/>
              <a:t>)</a:t>
            </a:r>
          </a:p>
        </p:txBody>
      </p:sp>
      <p:cxnSp>
        <p:nvCxnSpPr>
          <p:cNvPr id="98" name="Straight Arrow Connector 97"/>
          <p:cNvCxnSpPr>
            <a:stCxn id="64" idx="2"/>
            <a:endCxn id="96" idx="1"/>
          </p:cNvCxnSpPr>
          <p:nvPr/>
        </p:nvCxnSpPr>
        <p:spPr>
          <a:xfrm>
            <a:off x="949760" y="6199346"/>
            <a:ext cx="997667" cy="464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9889" y="643694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Fucose</a:t>
            </a:r>
          </a:p>
        </p:txBody>
      </p:sp>
      <p:cxnSp>
        <p:nvCxnSpPr>
          <p:cNvPr id="102" name="Straight Arrow Connector 101"/>
          <p:cNvCxnSpPr>
            <a:stCxn id="63" idx="2"/>
            <a:endCxn id="100" idx="1"/>
          </p:cNvCxnSpPr>
          <p:nvPr/>
        </p:nvCxnSpPr>
        <p:spPr>
          <a:xfrm>
            <a:off x="2430127" y="6205688"/>
            <a:ext cx="1219762" cy="385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652171" y="6435455"/>
            <a:ext cx="1404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Alpha-L-fucoside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677834" y="643336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L-fucose</a:t>
            </a:r>
          </a:p>
        </p:txBody>
      </p:sp>
      <p:cxnSp>
        <p:nvCxnSpPr>
          <p:cNvPr id="106" name="Straight Arrow Connector 105"/>
          <p:cNvCxnSpPr>
            <a:stCxn id="100" idx="3"/>
            <a:endCxn id="103" idx="1"/>
          </p:cNvCxnSpPr>
          <p:nvPr/>
        </p:nvCxnSpPr>
        <p:spPr>
          <a:xfrm flipV="1">
            <a:off x="4347516" y="6589344"/>
            <a:ext cx="304655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3" idx="3"/>
            <a:endCxn id="104" idx="1"/>
          </p:cNvCxnSpPr>
          <p:nvPr/>
        </p:nvCxnSpPr>
        <p:spPr>
          <a:xfrm flipV="1">
            <a:off x="6056772" y="6587253"/>
            <a:ext cx="621062" cy="2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211411" y="632796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819604" y="7423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957435" y="108877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056088" y="786699"/>
            <a:ext cx="343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Succinyl-CoA ligase subunit B, mitochondrial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211627" y="1089948"/>
            <a:ext cx="160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Alpha-L-fucosidase</a:t>
            </a:r>
          </a:p>
        </p:txBody>
      </p:sp>
    </p:spTree>
    <p:extLst>
      <p:ext uri="{BB962C8B-B14F-4D97-AF65-F5344CB8AC3E}">
        <p14:creationId xmlns:p14="http://schemas.microsoft.com/office/powerpoint/2010/main" val="152377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60" y="18396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Galactose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129" y="1839672"/>
            <a:ext cx="206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N-acetyl-D-galactosamine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1088971" y="1986204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854816" y="1993562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6030" y="1138792"/>
            <a:ext cx="46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ATP</a:t>
            </a:r>
          </a:p>
        </p:txBody>
      </p:sp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3623335" y="1443656"/>
            <a:ext cx="546993" cy="5528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185" y="1847030"/>
            <a:ext cx="348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N-acetyl-alpha-D-galactosamine 1-phosphate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57052" y="2154807"/>
            <a:ext cx="0" cy="4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0873" y="2596753"/>
            <a:ext cx="289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UDP-N-acetyl-alpha-D-galactosamine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0041" y="2139941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UTP</a:t>
            </a:r>
          </a:p>
        </p:txBody>
      </p:sp>
      <p:cxnSp>
        <p:nvCxnSpPr>
          <p:cNvPr id="12" name="Curved Connector 11"/>
          <p:cNvCxnSpPr>
            <a:stCxn id="11" idx="1"/>
            <a:endCxn id="10" idx="0"/>
          </p:cNvCxnSpPr>
          <p:nvPr/>
        </p:nvCxnSpPr>
        <p:spPr>
          <a:xfrm rot="10800000" flipV="1">
            <a:off x="6287313" y="2293829"/>
            <a:ext cx="612729" cy="3029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8110" y="122110"/>
            <a:ext cx="2405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N-acetylgalactosamine kinase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561" y="196178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449" y="12211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6314" y="217538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449" y="4298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110" y="438257"/>
            <a:ext cx="349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UDP-N-acetylhexosamine pyrophosphorylase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160" y="3952174"/>
            <a:ext cx="76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949760" y="4098706"/>
            <a:ext cx="99497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7810" y="3944817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N-acetyl-alpha-D-glucosamine 1-phosphate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1013" y="3417933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UTP</a:t>
            </a:r>
          </a:p>
        </p:txBody>
      </p:sp>
      <p:cxnSp>
        <p:nvCxnSpPr>
          <p:cNvPr id="23" name="Curved Connector 22"/>
          <p:cNvCxnSpPr>
            <a:stCxn id="22" idx="2"/>
          </p:cNvCxnSpPr>
          <p:nvPr/>
        </p:nvCxnSpPr>
        <p:spPr>
          <a:xfrm rot="16200000" flipH="1">
            <a:off x="5140518" y="3556252"/>
            <a:ext cx="350754" cy="68967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>
            <a:off x="5340010" y="4098706"/>
            <a:ext cx="512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66314" y="3952174"/>
            <a:ext cx="275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UDP-N-acetyl-alpha-D-glucosamine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4822" y="4076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9394" y="4664788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N-acetyl-alpha-D-glucosamine 6-phosphate</a:t>
            </a:r>
          </a:p>
        </p:txBody>
      </p:sp>
      <p:cxnSp>
        <p:nvCxnSpPr>
          <p:cNvPr id="28" name="Straight Arrow Connector 27"/>
          <p:cNvCxnSpPr>
            <a:stCxn id="27" idx="0"/>
            <a:endCxn id="21" idx="2"/>
          </p:cNvCxnSpPr>
          <p:nvPr/>
        </p:nvCxnSpPr>
        <p:spPr>
          <a:xfrm flipH="1" flipV="1">
            <a:off x="3663910" y="4252594"/>
            <a:ext cx="1584" cy="412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90814" y="428271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49" y="75524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686" y="737664"/>
            <a:ext cx="278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7F7F7F"/>
                </a:solidFill>
              </a:rPr>
              <a:t>Phosphoacetylglucosamine mutase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0042" y="32640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449" y="108994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686" y="1043952"/>
            <a:ext cx="2092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UDP-glucose 4-epimerase</a:t>
            </a:r>
          </a:p>
        </p:txBody>
      </p:sp>
      <p:cxnSp>
        <p:nvCxnSpPr>
          <p:cNvPr id="35" name="Straight Arrow Connector 34"/>
          <p:cNvCxnSpPr>
            <a:stCxn id="10" idx="2"/>
            <a:endCxn id="25" idx="0"/>
          </p:cNvCxnSpPr>
          <p:nvPr/>
        </p:nvCxnSpPr>
        <p:spPr>
          <a:xfrm>
            <a:off x="6287312" y="2904530"/>
            <a:ext cx="1056537" cy="10476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0904" y="244771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UDP-galactose</a:t>
            </a:r>
          </a:p>
        </p:txBody>
      </p:sp>
      <p:cxnSp>
        <p:nvCxnSpPr>
          <p:cNvPr id="37" name="Straight Arrow Connector 36"/>
          <p:cNvCxnSpPr>
            <a:stCxn id="2" idx="2"/>
            <a:endCxn id="36" idx="0"/>
          </p:cNvCxnSpPr>
          <p:nvPr/>
        </p:nvCxnSpPr>
        <p:spPr>
          <a:xfrm>
            <a:off x="637566" y="2147449"/>
            <a:ext cx="1017868" cy="300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93624" y="3264044"/>
            <a:ext cx="110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UDP-glucose</a:t>
            </a:r>
          </a:p>
        </p:txBody>
      </p:sp>
      <p:cxnSp>
        <p:nvCxnSpPr>
          <p:cNvPr id="39" name="Straight Arrow Connector 38"/>
          <p:cNvCxnSpPr>
            <a:stCxn id="19" idx="0"/>
            <a:endCxn id="38" idx="2"/>
          </p:cNvCxnSpPr>
          <p:nvPr/>
        </p:nvCxnSpPr>
        <p:spPr>
          <a:xfrm flipV="1">
            <a:off x="567960" y="3571821"/>
            <a:ext cx="1079768" cy="380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8" idx="0"/>
          </p:cNvCxnSpPr>
          <p:nvPr/>
        </p:nvCxnSpPr>
        <p:spPr>
          <a:xfrm flipH="1">
            <a:off x="1647728" y="2755495"/>
            <a:ext cx="7706" cy="5085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23722" y="286789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6605" y="5897911"/>
            <a:ext cx="86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Mannose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83" y="5891569"/>
            <a:ext cx="1792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Fructose-6-phosphate</a:t>
            </a:r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flipH="1">
            <a:off x="1737129" y="6051800"/>
            <a:ext cx="259476" cy="4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1" idx="0"/>
            <a:endCxn id="19" idx="2"/>
          </p:cNvCxnSpPr>
          <p:nvPr/>
        </p:nvCxnSpPr>
        <p:spPr>
          <a:xfrm flipH="1" flipV="1">
            <a:off x="567960" y="4259951"/>
            <a:ext cx="641698" cy="1041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0863" y="5890830"/>
            <a:ext cx="79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Mannan</a:t>
            </a:r>
          </a:p>
        </p:txBody>
      </p:sp>
      <p:cxnSp>
        <p:nvCxnSpPr>
          <p:cNvPr id="47" name="Straight Arrow Connector 46"/>
          <p:cNvCxnSpPr>
            <a:stCxn id="46" idx="1"/>
            <a:endCxn id="42" idx="3"/>
          </p:cNvCxnSpPr>
          <p:nvPr/>
        </p:nvCxnSpPr>
        <p:spPr>
          <a:xfrm flipH="1">
            <a:off x="2863649" y="6044719"/>
            <a:ext cx="697214" cy="7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10369" y="57468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8644" y="1060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24773" y="120621"/>
            <a:ext cx="166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7F7F7F"/>
                </a:solidFill>
              </a:rPr>
              <a:t>Alpha-mannosidase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560" y="5301252"/>
            <a:ext cx="174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Glucose-6-phosphate</a:t>
            </a:r>
          </a:p>
        </p:txBody>
      </p:sp>
      <p:cxnSp>
        <p:nvCxnSpPr>
          <p:cNvPr id="52" name="Straight Arrow Connector 51"/>
          <p:cNvCxnSpPr>
            <a:stCxn id="51" idx="2"/>
            <a:endCxn id="43" idx="0"/>
          </p:cNvCxnSpPr>
          <p:nvPr/>
        </p:nvCxnSpPr>
        <p:spPr>
          <a:xfrm flipH="1">
            <a:off x="949760" y="5609029"/>
            <a:ext cx="259898" cy="2825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>
            <a:off x="2080756" y="5455141"/>
            <a:ext cx="520858" cy="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63079" y="529976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6-phosphoglucono-delta-lactone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10483" y="5299763"/>
            <a:ext cx="168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6-phosphogluconate</a:t>
            </a:r>
          </a:p>
        </p:txBody>
      </p:sp>
      <p:cxnSp>
        <p:nvCxnSpPr>
          <p:cNvPr id="56" name="Straight Arrow Connector 55"/>
          <p:cNvCxnSpPr>
            <a:stCxn id="54" idx="3"/>
            <a:endCxn id="55" idx="1"/>
          </p:cNvCxnSpPr>
          <p:nvPr/>
        </p:nvCxnSpPr>
        <p:spPr>
          <a:xfrm>
            <a:off x="5233013" y="5453652"/>
            <a:ext cx="4774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11810" y="514587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86942" y="4138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77173" y="413835"/>
            <a:ext cx="227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7F7F7F"/>
                </a:solidFill>
              </a:rPr>
              <a:t>6-phosphogluconolactonase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5680" y="6020189"/>
            <a:ext cx="1908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6-phospho-D-gluconate</a:t>
            </a:r>
          </a:p>
        </p:txBody>
      </p:sp>
      <p:cxnSp>
        <p:nvCxnSpPr>
          <p:cNvPr id="61" name="Straight Arrow Connector 60"/>
          <p:cNvCxnSpPr>
            <a:stCxn id="55" idx="3"/>
            <a:endCxn id="60" idx="0"/>
          </p:cNvCxnSpPr>
          <p:nvPr/>
        </p:nvCxnSpPr>
        <p:spPr>
          <a:xfrm>
            <a:off x="7398415" y="5453652"/>
            <a:ext cx="791425" cy="56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7427" y="6509585"/>
            <a:ext cx="80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TCA (</a:t>
            </a:r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63" name="Straight Arrow Connector 62"/>
          <p:cNvCxnSpPr>
            <a:stCxn id="43" idx="2"/>
            <a:endCxn id="62" idx="1"/>
          </p:cNvCxnSpPr>
          <p:nvPr/>
        </p:nvCxnSpPr>
        <p:spPr>
          <a:xfrm>
            <a:off x="949760" y="6199346"/>
            <a:ext cx="997667" cy="464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49889" y="643694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Fucose</a:t>
            </a:r>
          </a:p>
        </p:txBody>
      </p:sp>
      <p:cxnSp>
        <p:nvCxnSpPr>
          <p:cNvPr id="65" name="Straight Arrow Connector 64"/>
          <p:cNvCxnSpPr>
            <a:stCxn id="42" idx="2"/>
            <a:endCxn id="64" idx="1"/>
          </p:cNvCxnSpPr>
          <p:nvPr/>
        </p:nvCxnSpPr>
        <p:spPr>
          <a:xfrm>
            <a:off x="2430127" y="6205688"/>
            <a:ext cx="1219762" cy="385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52171" y="6435455"/>
            <a:ext cx="1404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Alpha-L-fucoside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7834" y="643336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L-fucose</a:t>
            </a:r>
          </a:p>
        </p:txBody>
      </p:sp>
      <p:cxnSp>
        <p:nvCxnSpPr>
          <p:cNvPr id="68" name="Straight Arrow Connector 67"/>
          <p:cNvCxnSpPr>
            <a:stCxn id="64" idx="3"/>
            <a:endCxn id="66" idx="1"/>
          </p:cNvCxnSpPr>
          <p:nvPr/>
        </p:nvCxnSpPr>
        <p:spPr>
          <a:xfrm flipV="1">
            <a:off x="4347516" y="6589344"/>
            <a:ext cx="304655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3"/>
            <a:endCxn id="67" idx="1"/>
          </p:cNvCxnSpPr>
          <p:nvPr/>
        </p:nvCxnSpPr>
        <p:spPr>
          <a:xfrm flipV="1">
            <a:off x="6056772" y="6587253"/>
            <a:ext cx="621062" cy="2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11411" y="632796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9604" y="742362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57435" y="108877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56088" y="786699"/>
            <a:ext cx="343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Succinyl-CoA ligase subunit B, mitochondrial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11627" y="1089948"/>
            <a:ext cx="160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Alpha-L-fucosidase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438224" y="6429174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175703" y="106058"/>
            <a:ext cx="1663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Beta-D-xylocidase 5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774814" y="1202694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774454" y="183165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7422463" y="882705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708128" y="6590420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83679" y="2941163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163491" y="3359229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552766" y="1115965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975142" y="2274260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694887" y="4153654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875856" y="535943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800768" y="195376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231275" y="2005773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638053" y="3263544"/>
            <a:ext cx="859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Glycogen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278737" y="312772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800985" y="26634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6</a:t>
            </a:r>
          </a:p>
        </p:txBody>
      </p:sp>
      <p:cxnSp>
        <p:nvCxnSpPr>
          <p:cNvPr id="95" name="Straight Arrow Connector 94"/>
          <p:cNvCxnSpPr>
            <a:endCxn id="93" idx="0"/>
          </p:cNvCxnSpPr>
          <p:nvPr/>
        </p:nvCxnSpPr>
        <p:spPr>
          <a:xfrm flipH="1">
            <a:off x="2416568" y="2867897"/>
            <a:ext cx="447082" cy="259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201832" y="3417933"/>
            <a:ext cx="461247" cy="1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8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60" y="18396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Galactose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129" y="1839672"/>
            <a:ext cx="206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N-acetyl-D-galactosamine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1088971" y="1986204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854816" y="1993562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6030" y="1138792"/>
            <a:ext cx="46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ATP</a:t>
            </a:r>
          </a:p>
        </p:txBody>
      </p:sp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3623335" y="1443656"/>
            <a:ext cx="546993" cy="5528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185" y="1847030"/>
            <a:ext cx="348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N-acetyl-alpha-D-galactosamine 1-phosphate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57052" y="2154807"/>
            <a:ext cx="0" cy="4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0873" y="2596753"/>
            <a:ext cx="289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UDP-N-acetyl-alpha-D-galactosamine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0041" y="2139941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UTP</a:t>
            </a:r>
          </a:p>
        </p:txBody>
      </p:sp>
      <p:cxnSp>
        <p:nvCxnSpPr>
          <p:cNvPr id="12" name="Curved Connector 11"/>
          <p:cNvCxnSpPr>
            <a:stCxn id="11" idx="1"/>
            <a:endCxn id="10" idx="0"/>
          </p:cNvCxnSpPr>
          <p:nvPr/>
        </p:nvCxnSpPr>
        <p:spPr>
          <a:xfrm rot="10800000" flipV="1">
            <a:off x="6287313" y="2293829"/>
            <a:ext cx="612729" cy="3029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8110" y="122110"/>
            <a:ext cx="2405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N-acetylgalactosamine kinase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561" y="196178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449" y="12211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6314" y="217538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449" y="4298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110" y="438257"/>
            <a:ext cx="349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UDP-N-acetylhexosamine pyrophosphorylase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160" y="3952174"/>
            <a:ext cx="76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949760" y="4098706"/>
            <a:ext cx="99497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7810" y="3944817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N-acetyl-alpha-D-glucosamine 1-phosphate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1013" y="3417933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UTP</a:t>
            </a:r>
          </a:p>
        </p:txBody>
      </p:sp>
      <p:cxnSp>
        <p:nvCxnSpPr>
          <p:cNvPr id="23" name="Curved Connector 22"/>
          <p:cNvCxnSpPr>
            <a:stCxn id="22" idx="2"/>
          </p:cNvCxnSpPr>
          <p:nvPr/>
        </p:nvCxnSpPr>
        <p:spPr>
          <a:xfrm rot="16200000" flipH="1">
            <a:off x="5140518" y="3556252"/>
            <a:ext cx="350754" cy="68967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>
            <a:off x="5340010" y="4098706"/>
            <a:ext cx="512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66314" y="3952174"/>
            <a:ext cx="275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UDP-N-acetyl-alpha-D-glucosamine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4822" y="4076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9394" y="4664788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N-acetyl-alpha-D-glucosamine 6-phosphate</a:t>
            </a:r>
          </a:p>
        </p:txBody>
      </p:sp>
      <p:cxnSp>
        <p:nvCxnSpPr>
          <p:cNvPr id="28" name="Straight Arrow Connector 27"/>
          <p:cNvCxnSpPr>
            <a:stCxn id="27" idx="0"/>
            <a:endCxn id="21" idx="2"/>
          </p:cNvCxnSpPr>
          <p:nvPr/>
        </p:nvCxnSpPr>
        <p:spPr>
          <a:xfrm flipH="1" flipV="1">
            <a:off x="3663910" y="4252594"/>
            <a:ext cx="1584" cy="412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90814" y="428271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49" y="75524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686" y="737664"/>
            <a:ext cx="278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Phosphoacetylglucosamine mutase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0042" y="32640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449" y="108994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686" y="1043952"/>
            <a:ext cx="2092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UDP-glucose 4-epimerase</a:t>
            </a:r>
          </a:p>
        </p:txBody>
      </p:sp>
      <p:cxnSp>
        <p:nvCxnSpPr>
          <p:cNvPr id="35" name="Straight Arrow Connector 34"/>
          <p:cNvCxnSpPr>
            <a:stCxn id="10" idx="2"/>
            <a:endCxn id="25" idx="0"/>
          </p:cNvCxnSpPr>
          <p:nvPr/>
        </p:nvCxnSpPr>
        <p:spPr>
          <a:xfrm>
            <a:off x="6287312" y="2904530"/>
            <a:ext cx="1056537" cy="10476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0904" y="244771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UDP-galactose</a:t>
            </a:r>
          </a:p>
        </p:txBody>
      </p:sp>
      <p:cxnSp>
        <p:nvCxnSpPr>
          <p:cNvPr id="37" name="Straight Arrow Connector 36"/>
          <p:cNvCxnSpPr>
            <a:stCxn id="2" idx="2"/>
            <a:endCxn id="36" idx="0"/>
          </p:cNvCxnSpPr>
          <p:nvPr/>
        </p:nvCxnSpPr>
        <p:spPr>
          <a:xfrm>
            <a:off x="637566" y="2147449"/>
            <a:ext cx="1017868" cy="300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93624" y="3264044"/>
            <a:ext cx="110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UDP-glucose</a:t>
            </a:r>
          </a:p>
        </p:txBody>
      </p:sp>
      <p:cxnSp>
        <p:nvCxnSpPr>
          <p:cNvPr id="39" name="Straight Arrow Connector 38"/>
          <p:cNvCxnSpPr>
            <a:stCxn id="19" idx="0"/>
            <a:endCxn id="38" idx="2"/>
          </p:cNvCxnSpPr>
          <p:nvPr/>
        </p:nvCxnSpPr>
        <p:spPr>
          <a:xfrm flipV="1">
            <a:off x="567960" y="3571821"/>
            <a:ext cx="1079768" cy="380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8" idx="0"/>
          </p:cNvCxnSpPr>
          <p:nvPr/>
        </p:nvCxnSpPr>
        <p:spPr>
          <a:xfrm flipH="1">
            <a:off x="1647728" y="2755495"/>
            <a:ext cx="7706" cy="5085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23722" y="286789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6605" y="5897911"/>
            <a:ext cx="86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Mannose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83" y="5891569"/>
            <a:ext cx="1792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Fructose-6-phosphate</a:t>
            </a:r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flipH="1">
            <a:off x="1737129" y="6051800"/>
            <a:ext cx="259476" cy="4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1" idx="0"/>
            <a:endCxn id="19" idx="2"/>
          </p:cNvCxnSpPr>
          <p:nvPr/>
        </p:nvCxnSpPr>
        <p:spPr>
          <a:xfrm flipH="1" flipV="1">
            <a:off x="567960" y="4259951"/>
            <a:ext cx="641698" cy="1041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0863" y="5890830"/>
            <a:ext cx="79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Mannan</a:t>
            </a:r>
          </a:p>
        </p:txBody>
      </p:sp>
      <p:cxnSp>
        <p:nvCxnSpPr>
          <p:cNvPr id="47" name="Straight Arrow Connector 46"/>
          <p:cNvCxnSpPr>
            <a:stCxn id="46" idx="1"/>
            <a:endCxn id="42" idx="3"/>
          </p:cNvCxnSpPr>
          <p:nvPr/>
        </p:nvCxnSpPr>
        <p:spPr>
          <a:xfrm flipH="1">
            <a:off x="2863649" y="6044719"/>
            <a:ext cx="697214" cy="7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10369" y="57468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8644" y="1060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24773" y="120621"/>
            <a:ext cx="166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Alpha-mannosidase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560" y="5301252"/>
            <a:ext cx="174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Glucose-6-phosphate</a:t>
            </a:r>
          </a:p>
        </p:txBody>
      </p:sp>
      <p:cxnSp>
        <p:nvCxnSpPr>
          <p:cNvPr id="52" name="Straight Arrow Connector 51"/>
          <p:cNvCxnSpPr>
            <a:stCxn id="51" idx="2"/>
            <a:endCxn id="43" idx="0"/>
          </p:cNvCxnSpPr>
          <p:nvPr/>
        </p:nvCxnSpPr>
        <p:spPr>
          <a:xfrm flipH="1">
            <a:off x="949760" y="5609029"/>
            <a:ext cx="259898" cy="2825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>
            <a:off x="2080756" y="5455141"/>
            <a:ext cx="520858" cy="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63079" y="529976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6-phosphoglucono-delta-lactone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10483" y="5299763"/>
            <a:ext cx="168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6-phosphogluconate</a:t>
            </a:r>
          </a:p>
        </p:txBody>
      </p:sp>
      <p:cxnSp>
        <p:nvCxnSpPr>
          <p:cNvPr id="56" name="Straight Arrow Connector 55"/>
          <p:cNvCxnSpPr>
            <a:stCxn id="54" idx="3"/>
            <a:endCxn id="55" idx="1"/>
          </p:cNvCxnSpPr>
          <p:nvPr/>
        </p:nvCxnSpPr>
        <p:spPr>
          <a:xfrm>
            <a:off x="5233013" y="5453652"/>
            <a:ext cx="4774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11810" y="514587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86942" y="4138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77173" y="413835"/>
            <a:ext cx="227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6-phosphogluconolactonase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5680" y="6020189"/>
            <a:ext cx="1908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6-phospho-D-gluconate</a:t>
            </a:r>
          </a:p>
        </p:txBody>
      </p:sp>
      <p:cxnSp>
        <p:nvCxnSpPr>
          <p:cNvPr id="61" name="Straight Arrow Connector 60"/>
          <p:cNvCxnSpPr>
            <a:stCxn id="55" idx="3"/>
            <a:endCxn id="60" idx="0"/>
          </p:cNvCxnSpPr>
          <p:nvPr/>
        </p:nvCxnSpPr>
        <p:spPr>
          <a:xfrm>
            <a:off x="7398415" y="5453652"/>
            <a:ext cx="791425" cy="56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7427" y="6509585"/>
            <a:ext cx="80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TCA (</a:t>
            </a:r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63" name="Straight Arrow Connector 62"/>
          <p:cNvCxnSpPr>
            <a:stCxn id="43" idx="2"/>
            <a:endCxn id="62" idx="1"/>
          </p:cNvCxnSpPr>
          <p:nvPr/>
        </p:nvCxnSpPr>
        <p:spPr>
          <a:xfrm>
            <a:off x="949760" y="6199346"/>
            <a:ext cx="997667" cy="464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49889" y="643694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Fucose</a:t>
            </a:r>
          </a:p>
        </p:txBody>
      </p:sp>
      <p:cxnSp>
        <p:nvCxnSpPr>
          <p:cNvPr id="65" name="Straight Arrow Connector 64"/>
          <p:cNvCxnSpPr>
            <a:stCxn id="42" idx="2"/>
            <a:endCxn id="64" idx="1"/>
          </p:cNvCxnSpPr>
          <p:nvPr/>
        </p:nvCxnSpPr>
        <p:spPr>
          <a:xfrm>
            <a:off x="2430127" y="6205688"/>
            <a:ext cx="1219762" cy="385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52171" y="6435455"/>
            <a:ext cx="1404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Alpha-L-fucoside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7834" y="643336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L-fucose</a:t>
            </a:r>
          </a:p>
        </p:txBody>
      </p:sp>
      <p:cxnSp>
        <p:nvCxnSpPr>
          <p:cNvPr id="68" name="Straight Arrow Connector 67"/>
          <p:cNvCxnSpPr>
            <a:stCxn id="64" idx="3"/>
            <a:endCxn id="66" idx="1"/>
          </p:cNvCxnSpPr>
          <p:nvPr/>
        </p:nvCxnSpPr>
        <p:spPr>
          <a:xfrm flipV="1">
            <a:off x="4347516" y="6589344"/>
            <a:ext cx="304655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3"/>
            <a:endCxn id="67" idx="1"/>
          </p:cNvCxnSpPr>
          <p:nvPr/>
        </p:nvCxnSpPr>
        <p:spPr>
          <a:xfrm flipV="1">
            <a:off x="6056772" y="6587253"/>
            <a:ext cx="621062" cy="2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11411" y="632796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9604" y="742362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57435" y="108877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56088" y="786699"/>
            <a:ext cx="343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Succinyl-CoA ligase subunit B, mitochondrial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11627" y="1089948"/>
            <a:ext cx="160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Alpha-L-fucosidase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03494" y="-22375"/>
            <a:ext cx="2503468" cy="76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Serine/threonine-protein phosphatase PP1-beta catalytic subunit</a:t>
            </a:r>
            <a:r>
              <a:rPr lang="en-US" sz="1400" i="1"/>
              <a:t> 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707541" y="67072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683704" y="6590420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7413467" y="882705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740891" y="1189813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462648" y="6422856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740891" y="216107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373818" y="5823393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413467" y="1242666"/>
            <a:ext cx="1663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Beta-D-xylocidase 5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9012218" y="1319773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853068" y="529754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990738" y="2257348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692091" y="4152229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3245401" y="808187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7435" y="4346356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638053" y="3263544"/>
            <a:ext cx="859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7F7F7F"/>
                </a:solidFill>
              </a:rPr>
              <a:t>Glycogen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78737" y="312772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00985" y="26634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6</a:t>
            </a:r>
          </a:p>
        </p:txBody>
      </p:sp>
      <p:cxnSp>
        <p:nvCxnSpPr>
          <p:cNvPr id="93" name="Straight Arrow Connector 92"/>
          <p:cNvCxnSpPr>
            <a:endCxn id="91" idx="0"/>
          </p:cNvCxnSpPr>
          <p:nvPr/>
        </p:nvCxnSpPr>
        <p:spPr>
          <a:xfrm flipH="1">
            <a:off x="2416568" y="2867897"/>
            <a:ext cx="447082" cy="259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201832" y="3417933"/>
            <a:ext cx="461247" cy="1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2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60" y="18396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Galactose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129" y="1839672"/>
            <a:ext cx="206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N-acetyl-D-galactosamine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1088971" y="1986204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854816" y="1993562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6030" y="1138792"/>
            <a:ext cx="46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ATP</a:t>
            </a:r>
          </a:p>
        </p:txBody>
      </p:sp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3623335" y="1443656"/>
            <a:ext cx="546993" cy="5528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185" y="1847030"/>
            <a:ext cx="348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N-acetyl-alpha-D-galactosamine 1-phosphate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57052" y="2154807"/>
            <a:ext cx="0" cy="4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0873" y="2596753"/>
            <a:ext cx="289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UDP-N-acetyl-alpha-D-galactosamine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0041" y="2139941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UTP</a:t>
            </a:r>
          </a:p>
        </p:txBody>
      </p:sp>
      <p:cxnSp>
        <p:nvCxnSpPr>
          <p:cNvPr id="12" name="Curved Connector 11"/>
          <p:cNvCxnSpPr>
            <a:stCxn id="11" idx="1"/>
            <a:endCxn id="10" idx="0"/>
          </p:cNvCxnSpPr>
          <p:nvPr/>
        </p:nvCxnSpPr>
        <p:spPr>
          <a:xfrm rot="10800000" flipV="1">
            <a:off x="6287313" y="2293829"/>
            <a:ext cx="612729" cy="3029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8110" y="122110"/>
            <a:ext cx="2405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N-acetylgalactosamine kinase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561" y="196178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449" y="12211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6314" y="217538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449" y="4298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110" y="438257"/>
            <a:ext cx="349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UDP-N-acetylhexosamine pyrophosphorylase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160" y="3952174"/>
            <a:ext cx="76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949760" y="4098706"/>
            <a:ext cx="99497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7810" y="3944817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N-acetyl-alpha-D-glucosamine 1-phosphate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1013" y="3417933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UTP</a:t>
            </a:r>
          </a:p>
        </p:txBody>
      </p:sp>
      <p:cxnSp>
        <p:nvCxnSpPr>
          <p:cNvPr id="23" name="Curved Connector 22"/>
          <p:cNvCxnSpPr>
            <a:stCxn id="22" idx="2"/>
          </p:cNvCxnSpPr>
          <p:nvPr/>
        </p:nvCxnSpPr>
        <p:spPr>
          <a:xfrm rot="16200000" flipH="1">
            <a:off x="5140518" y="3556252"/>
            <a:ext cx="350754" cy="68967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>
            <a:off x="5340010" y="4098706"/>
            <a:ext cx="512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66314" y="3952174"/>
            <a:ext cx="275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UDP-N-acetyl-alpha-D-glucosamine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4822" y="4076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9394" y="4664788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N-acetyl-alpha-D-glucosamine 6-phosphate</a:t>
            </a:r>
          </a:p>
        </p:txBody>
      </p:sp>
      <p:cxnSp>
        <p:nvCxnSpPr>
          <p:cNvPr id="28" name="Straight Arrow Connector 27"/>
          <p:cNvCxnSpPr>
            <a:stCxn id="27" idx="0"/>
            <a:endCxn id="21" idx="2"/>
          </p:cNvCxnSpPr>
          <p:nvPr/>
        </p:nvCxnSpPr>
        <p:spPr>
          <a:xfrm flipH="1" flipV="1">
            <a:off x="3663910" y="4252594"/>
            <a:ext cx="1584" cy="412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90814" y="428271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49" y="75524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686" y="737664"/>
            <a:ext cx="278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Phosphoacetylglucosamine mutase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0042" y="32640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449" y="108994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686" y="1043952"/>
            <a:ext cx="2092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UDP-glucose 4-epimerase</a:t>
            </a:r>
          </a:p>
        </p:txBody>
      </p:sp>
      <p:cxnSp>
        <p:nvCxnSpPr>
          <p:cNvPr id="35" name="Straight Arrow Connector 34"/>
          <p:cNvCxnSpPr>
            <a:stCxn id="10" idx="2"/>
            <a:endCxn id="25" idx="0"/>
          </p:cNvCxnSpPr>
          <p:nvPr/>
        </p:nvCxnSpPr>
        <p:spPr>
          <a:xfrm>
            <a:off x="6287312" y="2904530"/>
            <a:ext cx="1056537" cy="10476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0904" y="244771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UDP-galactose</a:t>
            </a:r>
          </a:p>
        </p:txBody>
      </p:sp>
      <p:cxnSp>
        <p:nvCxnSpPr>
          <p:cNvPr id="37" name="Straight Arrow Connector 36"/>
          <p:cNvCxnSpPr>
            <a:stCxn id="2" idx="2"/>
            <a:endCxn id="36" idx="0"/>
          </p:cNvCxnSpPr>
          <p:nvPr/>
        </p:nvCxnSpPr>
        <p:spPr>
          <a:xfrm>
            <a:off x="637566" y="2147449"/>
            <a:ext cx="1017868" cy="300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93624" y="3264044"/>
            <a:ext cx="110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UDP-glucose</a:t>
            </a:r>
          </a:p>
        </p:txBody>
      </p:sp>
      <p:cxnSp>
        <p:nvCxnSpPr>
          <p:cNvPr id="39" name="Straight Arrow Connector 38"/>
          <p:cNvCxnSpPr>
            <a:stCxn id="19" idx="0"/>
            <a:endCxn id="38" idx="2"/>
          </p:cNvCxnSpPr>
          <p:nvPr/>
        </p:nvCxnSpPr>
        <p:spPr>
          <a:xfrm flipV="1">
            <a:off x="567960" y="3571821"/>
            <a:ext cx="1079768" cy="380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8" idx="0"/>
          </p:cNvCxnSpPr>
          <p:nvPr/>
        </p:nvCxnSpPr>
        <p:spPr>
          <a:xfrm flipH="1">
            <a:off x="1647728" y="2755495"/>
            <a:ext cx="7706" cy="5085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23722" y="286789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6605" y="5897911"/>
            <a:ext cx="86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Mannose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83" y="5891569"/>
            <a:ext cx="1792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Fructose-6-phosphate</a:t>
            </a:r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flipH="1">
            <a:off x="1737129" y="6051800"/>
            <a:ext cx="259476" cy="4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1" idx="0"/>
            <a:endCxn id="19" idx="2"/>
          </p:cNvCxnSpPr>
          <p:nvPr/>
        </p:nvCxnSpPr>
        <p:spPr>
          <a:xfrm flipH="1" flipV="1">
            <a:off x="567960" y="4259951"/>
            <a:ext cx="641698" cy="1041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0863" y="5890830"/>
            <a:ext cx="79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Mannan</a:t>
            </a:r>
          </a:p>
        </p:txBody>
      </p:sp>
      <p:cxnSp>
        <p:nvCxnSpPr>
          <p:cNvPr id="47" name="Straight Arrow Connector 46"/>
          <p:cNvCxnSpPr>
            <a:stCxn id="46" idx="1"/>
            <a:endCxn id="42" idx="3"/>
          </p:cNvCxnSpPr>
          <p:nvPr/>
        </p:nvCxnSpPr>
        <p:spPr>
          <a:xfrm flipH="1">
            <a:off x="2863649" y="6044719"/>
            <a:ext cx="697214" cy="7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10369" y="57468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8644" y="1060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24773" y="120621"/>
            <a:ext cx="166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Alpha-mannosidase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560" y="5301252"/>
            <a:ext cx="174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Glucose-6-phosphate</a:t>
            </a:r>
          </a:p>
        </p:txBody>
      </p:sp>
      <p:cxnSp>
        <p:nvCxnSpPr>
          <p:cNvPr id="52" name="Straight Arrow Connector 51"/>
          <p:cNvCxnSpPr>
            <a:stCxn id="51" idx="2"/>
            <a:endCxn id="43" idx="0"/>
          </p:cNvCxnSpPr>
          <p:nvPr/>
        </p:nvCxnSpPr>
        <p:spPr>
          <a:xfrm flipH="1">
            <a:off x="949760" y="5609029"/>
            <a:ext cx="259898" cy="2825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>
            <a:off x="2080756" y="5455141"/>
            <a:ext cx="520858" cy="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63079" y="529976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6-phosphoglucono-delta-lactone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10483" y="5299763"/>
            <a:ext cx="168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6-phosphogluconate</a:t>
            </a:r>
          </a:p>
        </p:txBody>
      </p:sp>
      <p:cxnSp>
        <p:nvCxnSpPr>
          <p:cNvPr id="56" name="Straight Arrow Connector 55"/>
          <p:cNvCxnSpPr>
            <a:stCxn id="54" idx="3"/>
            <a:endCxn id="55" idx="1"/>
          </p:cNvCxnSpPr>
          <p:nvPr/>
        </p:nvCxnSpPr>
        <p:spPr>
          <a:xfrm>
            <a:off x="5233013" y="5453652"/>
            <a:ext cx="4774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11810" y="514587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86942" y="4138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77173" y="413835"/>
            <a:ext cx="227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6-phosphogluconolactonase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5680" y="6020189"/>
            <a:ext cx="1908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6-phospho-D-gluconate</a:t>
            </a:r>
          </a:p>
        </p:txBody>
      </p:sp>
      <p:cxnSp>
        <p:nvCxnSpPr>
          <p:cNvPr id="61" name="Straight Arrow Connector 60"/>
          <p:cNvCxnSpPr>
            <a:stCxn id="55" idx="3"/>
            <a:endCxn id="60" idx="0"/>
          </p:cNvCxnSpPr>
          <p:nvPr/>
        </p:nvCxnSpPr>
        <p:spPr>
          <a:xfrm>
            <a:off x="7398415" y="5453652"/>
            <a:ext cx="791425" cy="56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7427" y="6509585"/>
            <a:ext cx="80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TCA (10)</a:t>
            </a:r>
          </a:p>
        </p:txBody>
      </p:sp>
      <p:cxnSp>
        <p:nvCxnSpPr>
          <p:cNvPr id="63" name="Straight Arrow Connector 62"/>
          <p:cNvCxnSpPr>
            <a:stCxn id="43" idx="2"/>
            <a:endCxn id="62" idx="1"/>
          </p:cNvCxnSpPr>
          <p:nvPr/>
        </p:nvCxnSpPr>
        <p:spPr>
          <a:xfrm>
            <a:off x="949760" y="6199346"/>
            <a:ext cx="997667" cy="464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49889" y="643694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Fucose</a:t>
            </a:r>
          </a:p>
        </p:txBody>
      </p:sp>
      <p:cxnSp>
        <p:nvCxnSpPr>
          <p:cNvPr id="65" name="Straight Arrow Connector 64"/>
          <p:cNvCxnSpPr>
            <a:stCxn id="42" idx="2"/>
            <a:endCxn id="64" idx="1"/>
          </p:cNvCxnSpPr>
          <p:nvPr/>
        </p:nvCxnSpPr>
        <p:spPr>
          <a:xfrm>
            <a:off x="2430127" y="6205688"/>
            <a:ext cx="1219762" cy="385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52171" y="6435455"/>
            <a:ext cx="1404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Alpha-L-fucoside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7834" y="643336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L-fucose</a:t>
            </a:r>
          </a:p>
        </p:txBody>
      </p:sp>
      <p:cxnSp>
        <p:nvCxnSpPr>
          <p:cNvPr id="68" name="Straight Arrow Connector 67"/>
          <p:cNvCxnSpPr>
            <a:stCxn id="64" idx="3"/>
            <a:endCxn id="66" idx="1"/>
          </p:cNvCxnSpPr>
          <p:nvPr/>
        </p:nvCxnSpPr>
        <p:spPr>
          <a:xfrm flipV="1">
            <a:off x="4347516" y="6589344"/>
            <a:ext cx="304655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3"/>
            <a:endCxn id="67" idx="1"/>
          </p:cNvCxnSpPr>
          <p:nvPr/>
        </p:nvCxnSpPr>
        <p:spPr>
          <a:xfrm flipV="1">
            <a:off x="6056772" y="6587253"/>
            <a:ext cx="621062" cy="2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11411" y="632796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9604" y="742362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57435" y="108877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56088" y="786699"/>
            <a:ext cx="343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Succinyl-CoA ligase subunit B, mitochondrial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11627" y="1089948"/>
            <a:ext cx="160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Alpha-L-fucosidase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768586" y="1190482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474860" y="6399059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12420" y="839878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933011" y="4384241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790377" y="239533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220884" y="2048509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638053" y="3263544"/>
            <a:ext cx="859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Glycogen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78737" y="312772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00985" y="26634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6</a:t>
            </a:r>
          </a:p>
        </p:txBody>
      </p:sp>
      <p:cxnSp>
        <p:nvCxnSpPr>
          <p:cNvPr id="84" name="Straight Arrow Connector 83"/>
          <p:cNvCxnSpPr>
            <a:endCxn id="82" idx="0"/>
          </p:cNvCxnSpPr>
          <p:nvPr/>
        </p:nvCxnSpPr>
        <p:spPr>
          <a:xfrm flipH="1">
            <a:off x="2416568" y="2867897"/>
            <a:ext cx="447082" cy="259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201832" y="3417933"/>
            <a:ext cx="461247" cy="1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149604" y="7002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111396" y="4859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99269" y="70025"/>
            <a:ext cx="1583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Glycogen synthase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78053" y="487786"/>
            <a:ext cx="117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Glycogenin-1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8655777" y="572576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8906652" y="165015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2554398" y="3202662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049368" y="2729821"/>
            <a:ext cx="0" cy="149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474459" y="499997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558597" y="5226734"/>
            <a:ext cx="12212" cy="14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7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Carbohydrate Metabolism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110" y="1221100"/>
            <a:ext cx="2405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N-acetylgalactosamine kinase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449" y="122110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449" y="15288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110" y="1537247"/>
            <a:ext cx="349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UDP-N-acetylhexosamine pyrophosphorylase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449" y="185423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324" y="2092869"/>
            <a:ext cx="278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Phosphoacetylglucosamine mutase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686" y="1837813"/>
            <a:ext cx="2092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UDP-glucose 4-epimerase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449" y="23712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578" y="2385819"/>
            <a:ext cx="166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Alpha-mannosidase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455" y="265461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686" y="2654611"/>
            <a:ext cx="227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6-phosphogluconolactonase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94" y="295468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094" y="32612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578" y="2962388"/>
            <a:ext cx="343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Succinyl-CoA ligase subunit B, mitochondrial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286" y="3262461"/>
            <a:ext cx="160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Alpha-L-fucosidase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661" y="212587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755" y="4731188"/>
            <a:ext cx="2503468" cy="76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Serine/threonine-protein phosphatase PP1-beta catalytic subunit</a:t>
            </a:r>
            <a:r>
              <a:rPr lang="en-US" sz="1400" i="1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755" y="4333309"/>
            <a:ext cx="1663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Beta-D-xylocidase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6663" y="35820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455" y="399802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4457508" y="2450719"/>
            <a:ext cx="1892915" cy="1855083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81845" y="2452522"/>
            <a:ext cx="1892915" cy="1855083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04419" y="4569089"/>
            <a:ext cx="1892915" cy="1855083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8758" y="26296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79995" y="2693596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73895" y="2962388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32310" y="2891961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8950" y="319973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04967" y="3294587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85512" y="3507515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108015" y="3582067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869509" y="3507549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69509" y="2880166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961553" y="3582067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961553" y="2805648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69509" y="5030965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98104" y="272586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0316" y="350751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3848" y="341965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93339" y="281197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50423" y="316072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685792" y="3262461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331347" y="5486223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67634" y="5509393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81636" y="495034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4580" y="537992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04185" y="540434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21223" y="2324264"/>
            <a:ext cx="19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Ocean Acidification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81636" y="224675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Mechanical Stress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42919" y="4630538"/>
            <a:ext cx="21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46C0A"/>
                </a:solidFill>
              </a:rPr>
              <a:t>Ocean Acidification + Mechanical Stress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328" y="3582067"/>
            <a:ext cx="1583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Glycogen synthase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64032" y="585982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715073" y="5945298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5112" y="3999828"/>
            <a:ext cx="117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Glycogenin-1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2094" y="4334498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0372" y="4723188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6912" y="489576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6451820" y="4968658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194415" y="496380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438273" y="5054507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2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67" idx="3"/>
            <a:endCxn id="68" idx="1"/>
          </p:cNvCxnSpPr>
          <p:nvPr/>
        </p:nvCxnSpPr>
        <p:spPr>
          <a:xfrm flipV="1">
            <a:off x="6056772" y="6587253"/>
            <a:ext cx="621062" cy="2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 rot="5400000">
            <a:off x="6130688" y="5873652"/>
            <a:ext cx="367827" cy="1360943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46" name="Oval 145"/>
          <p:cNvSpPr/>
          <p:nvPr/>
        </p:nvSpPr>
        <p:spPr>
          <a:xfrm rot="5400000">
            <a:off x="6113749" y="5782482"/>
            <a:ext cx="367827" cy="1360943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60" y="183967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Galactose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239" y="2235706"/>
            <a:ext cx="206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N-acetyl-D-galactosamine</a:t>
            </a:r>
          </a:p>
        </p:txBody>
      </p:sp>
      <p:cxnSp>
        <p:nvCxnSpPr>
          <p:cNvPr id="5" name="Straight Arrow Connector 4"/>
          <p:cNvCxnSpPr>
            <a:stCxn id="3" idx="2"/>
            <a:endCxn id="4" idx="1"/>
          </p:cNvCxnSpPr>
          <p:nvPr/>
        </p:nvCxnSpPr>
        <p:spPr>
          <a:xfrm>
            <a:off x="637566" y="2147449"/>
            <a:ext cx="699673" cy="242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454926" y="2389596"/>
            <a:ext cx="55045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11171" y="1935287"/>
            <a:ext cx="46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5295" y="2243064"/>
            <a:ext cx="348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N-acetyl-alpha-D-galactosamine 1-phosphate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5857162" y="2550841"/>
            <a:ext cx="0" cy="4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0983" y="2992787"/>
            <a:ext cx="289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UDP-N-acetyl-alpha-D-galactosamine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7182" y="2511704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UTP</a:t>
            </a:r>
          </a:p>
        </p:txBody>
      </p:sp>
      <p:cxnSp>
        <p:nvCxnSpPr>
          <p:cNvPr id="13" name="Curved Connector 12"/>
          <p:cNvCxnSpPr>
            <a:stCxn id="12" idx="1"/>
            <a:endCxn id="11" idx="0"/>
          </p:cNvCxnSpPr>
          <p:nvPr/>
        </p:nvCxnSpPr>
        <p:spPr>
          <a:xfrm rot="10800000" flipV="1">
            <a:off x="5887422" y="2665593"/>
            <a:ext cx="199760" cy="32719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50091" y="236348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7191" y="25434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160" y="3952174"/>
            <a:ext cx="76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Glucose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949760" y="4098706"/>
            <a:ext cx="994979" cy="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87810" y="3944817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N-acetyl-alpha-D-glucosamine 1-phosphate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2966" y="3571820"/>
            <a:ext cx="48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UTP</a:t>
            </a:r>
          </a:p>
        </p:txBody>
      </p:sp>
      <p:cxnSp>
        <p:nvCxnSpPr>
          <p:cNvPr id="24" name="Curved Connector 23"/>
          <p:cNvCxnSpPr>
            <a:stCxn id="23" idx="2"/>
          </p:cNvCxnSpPr>
          <p:nvPr/>
        </p:nvCxnSpPr>
        <p:spPr>
          <a:xfrm rot="16200000" flipH="1">
            <a:off x="5429619" y="3682990"/>
            <a:ext cx="226466" cy="61967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5340010" y="4098706"/>
            <a:ext cx="512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66314" y="3952174"/>
            <a:ext cx="275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UDP-N-acetyl-alpha-D-glucosamine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4822" y="4076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9394" y="4664788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N-acetyl-alpha-D-glucosamine 6-phosphate</a:t>
            </a:r>
          </a:p>
        </p:txBody>
      </p:sp>
      <p:cxnSp>
        <p:nvCxnSpPr>
          <p:cNvPr id="29" name="Straight Arrow Connector 28"/>
          <p:cNvCxnSpPr>
            <a:stCxn id="28" idx="0"/>
            <a:endCxn id="22" idx="2"/>
          </p:cNvCxnSpPr>
          <p:nvPr/>
        </p:nvCxnSpPr>
        <p:spPr>
          <a:xfrm flipH="1" flipV="1">
            <a:off x="3663910" y="4252594"/>
            <a:ext cx="1584" cy="412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0814" y="428271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7601" y="341743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11" idx="2"/>
            <a:endCxn id="26" idx="0"/>
          </p:cNvCxnSpPr>
          <p:nvPr/>
        </p:nvCxnSpPr>
        <p:spPr>
          <a:xfrm>
            <a:off x="5887422" y="3300564"/>
            <a:ext cx="1456427" cy="6516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963" y="250958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UDP-galactose</a:t>
            </a:r>
          </a:p>
        </p:txBody>
      </p:sp>
      <p:cxnSp>
        <p:nvCxnSpPr>
          <p:cNvPr id="38" name="Straight Arrow Connector 37"/>
          <p:cNvCxnSpPr>
            <a:stCxn id="3" idx="2"/>
            <a:endCxn id="37" idx="0"/>
          </p:cNvCxnSpPr>
          <p:nvPr/>
        </p:nvCxnSpPr>
        <p:spPr>
          <a:xfrm>
            <a:off x="637566" y="2147449"/>
            <a:ext cx="58927" cy="362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93624" y="3264044"/>
            <a:ext cx="110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UDP-glucose</a:t>
            </a:r>
          </a:p>
        </p:txBody>
      </p:sp>
      <p:cxnSp>
        <p:nvCxnSpPr>
          <p:cNvPr id="40" name="Straight Arrow Connector 39"/>
          <p:cNvCxnSpPr>
            <a:stCxn id="20" idx="0"/>
            <a:endCxn id="39" idx="2"/>
          </p:cNvCxnSpPr>
          <p:nvPr/>
        </p:nvCxnSpPr>
        <p:spPr>
          <a:xfrm flipV="1">
            <a:off x="567960" y="3571821"/>
            <a:ext cx="1079768" cy="380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2"/>
            <a:endCxn id="39" idx="0"/>
          </p:cNvCxnSpPr>
          <p:nvPr/>
        </p:nvCxnSpPr>
        <p:spPr>
          <a:xfrm>
            <a:off x="696493" y="2817365"/>
            <a:ext cx="951235" cy="4466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88442" y="281994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96605" y="5897911"/>
            <a:ext cx="86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Mannose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283" y="5891569"/>
            <a:ext cx="1792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Fructose-6-phosphate</a:t>
            </a:r>
          </a:p>
        </p:txBody>
      </p:sp>
      <p:cxnSp>
        <p:nvCxnSpPr>
          <p:cNvPr id="45" name="Straight Arrow Connector 44"/>
          <p:cNvCxnSpPr>
            <a:stCxn id="43" idx="1"/>
          </p:cNvCxnSpPr>
          <p:nvPr/>
        </p:nvCxnSpPr>
        <p:spPr>
          <a:xfrm flipH="1">
            <a:off x="1737129" y="6051800"/>
            <a:ext cx="259476" cy="4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2" idx="0"/>
            <a:endCxn id="20" idx="2"/>
          </p:cNvCxnSpPr>
          <p:nvPr/>
        </p:nvCxnSpPr>
        <p:spPr>
          <a:xfrm flipH="1" flipV="1">
            <a:off x="567960" y="4259951"/>
            <a:ext cx="641698" cy="1041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60863" y="5890830"/>
            <a:ext cx="79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Mannan</a:t>
            </a:r>
          </a:p>
        </p:txBody>
      </p:sp>
      <p:cxnSp>
        <p:nvCxnSpPr>
          <p:cNvPr id="48" name="Straight Arrow Connector 47"/>
          <p:cNvCxnSpPr>
            <a:stCxn id="47" idx="1"/>
            <a:endCxn id="43" idx="3"/>
          </p:cNvCxnSpPr>
          <p:nvPr/>
        </p:nvCxnSpPr>
        <p:spPr>
          <a:xfrm flipH="1">
            <a:off x="2863649" y="6044719"/>
            <a:ext cx="697214" cy="7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10369" y="57468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8560" y="5301252"/>
            <a:ext cx="1742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Glucose-6-phosphate</a:t>
            </a:r>
          </a:p>
        </p:txBody>
      </p:sp>
      <p:cxnSp>
        <p:nvCxnSpPr>
          <p:cNvPr id="53" name="Straight Arrow Connector 52"/>
          <p:cNvCxnSpPr>
            <a:stCxn id="52" idx="2"/>
            <a:endCxn id="44" idx="0"/>
          </p:cNvCxnSpPr>
          <p:nvPr/>
        </p:nvCxnSpPr>
        <p:spPr>
          <a:xfrm flipH="1">
            <a:off x="949760" y="5609029"/>
            <a:ext cx="259898" cy="2825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3"/>
          </p:cNvCxnSpPr>
          <p:nvPr/>
        </p:nvCxnSpPr>
        <p:spPr>
          <a:xfrm>
            <a:off x="2080756" y="5455141"/>
            <a:ext cx="520858" cy="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63079" y="529976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6-phosphoglucono-delta-lactone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10483" y="5299763"/>
            <a:ext cx="168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6-phosphogluconate</a:t>
            </a:r>
          </a:p>
        </p:txBody>
      </p:sp>
      <p:cxnSp>
        <p:nvCxnSpPr>
          <p:cNvPr id="57" name="Straight Arrow Connector 56"/>
          <p:cNvCxnSpPr>
            <a:stCxn id="55" idx="3"/>
            <a:endCxn id="56" idx="1"/>
          </p:cNvCxnSpPr>
          <p:nvPr/>
        </p:nvCxnSpPr>
        <p:spPr>
          <a:xfrm>
            <a:off x="5233013" y="5453652"/>
            <a:ext cx="4774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11810" y="514587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5680" y="6020189"/>
            <a:ext cx="1908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6-phospho-D-gluconate</a:t>
            </a:r>
          </a:p>
        </p:txBody>
      </p:sp>
      <p:cxnSp>
        <p:nvCxnSpPr>
          <p:cNvPr id="62" name="Straight Arrow Connector 61"/>
          <p:cNvCxnSpPr>
            <a:stCxn id="56" idx="3"/>
            <a:endCxn id="61" idx="0"/>
          </p:cNvCxnSpPr>
          <p:nvPr/>
        </p:nvCxnSpPr>
        <p:spPr>
          <a:xfrm>
            <a:off x="7398415" y="5453652"/>
            <a:ext cx="791425" cy="56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47427" y="6509585"/>
            <a:ext cx="80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TCA (</a:t>
            </a:r>
            <a:r>
              <a:rPr lang="en-US" sz="1400">
                <a:solidFill>
                  <a:srgbClr val="E46C0A"/>
                </a:solidFill>
              </a:rPr>
              <a:t>10</a:t>
            </a:r>
            <a:r>
              <a:rPr lang="en-US" sz="1400"/>
              <a:t>)</a:t>
            </a:r>
          </a:p>
        </p:txBody>
      </p:sp>
      <p:cxnSp>
        <p:nvCxnSpPr>
          <p:cNvPr id="64" name="Straight Arrow Connector 63"/>
          <p:cNvCxnSpPr>
            <a:stCxn id="44" idx="2"/>
            <a:endCxn id="63" idx="1"/>
          </p:cNvCxnSpPr>
          <p:nvPr/>
        </p:nvCxnSpPr>
        <p:spPr>
          <a:xfrm>
            <a:off x="949760" y="6199346"/>
            <a:ext cx="997667" cy="464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49889" y="643694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Fucose</a:t>
            </a:r>
          </a:p>
        </p:txBody>
      </p:sp>
      <p:cxnSp>
        <p:nvCxnSpPr>
          <p:cNvPr id="66" name="Straight Arrow Connector 65"/>
          <p:cNvCxnSpPr>
            <a:stCxn id="43" idx="2"/>
            <a:endCxn id="65" idx="1"/>
          </p:cNvCxnSpPr>
          <p:nvPr/>
        </p:nvCxnSpPr>
        <p:spPr>
          <a:xfrm>
            <a:off x="2430127" y="6205688"/>
            <a:ext cx="1219762" cy="385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652171" y="6435455"/>
            <a:ext cx="1404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Alpha-L-fucoside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77834" y="643336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L-fucose</a:t>
            </a:r>
          </a:p>
        </p:txBody>
      </p:sp>
      <p:cxnSp>
        <p:nvCxnSpPr>
          <p:cNvPr id="69" name="Straight Arrow Connector 68"/>
          <p:cNvCxnSpPr>
            <a:stCxn id="65" idx="3"/>
            <a:endCxn id="67" idx="1"/>
          </p:cNvCxnSpPr>
          <p:nvPr/>
        </p:nvCxnSpPr>
        <p:spPr>
          <a:xfrm flipV="1">
            <a:off x="4347516" y="6589344"/>
            <a:ext cx="304655" cy="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211411" y="632796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9" name="Curved Connector 78"/>
          <p:cNvCxnSpPr>
            <a:stCxn id="7" idx="2"/>
          </p:cNvCxnSpPr>
          <p:nvPr/>
        </p:nvCxnSpPr>
        <p:spPr>
          <a:xfrm rot="16200000" flipH="1">
            <a:off x="3646572" y="2142056"/>
            <a:ext cx="114752" cy="31676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9" idx="3"/>
          </p:cNvCxnSpPr>
          <p:nvPr/>
        </p:nvCxnSpPr>
        <p:spPr>
          <a:xfrm>
            <a:off x="2201832" y="3417933"/>
            <a:ext cx="461247" cy="1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638053" y="3263544"/>
            <a:ext cx="859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Glycogen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8737" y="312772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00985" y="26634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E46C0A"/>
                </a:solidFill>
              </a:rPr>
              <a:t>6</a:t>
            </a:r>
          </a:p>
        </p:txBody>
      </p:sp>
      <p:cxnSp>
        <p:nvCxnSpPr>
          <p:cNvPr id="94" name="Straight Arrow Connector 93"/>
          <p:cNvCxnSpPr>
            <a:endCxn id="85" idx="0"/>
          </p:cNvCxnSpPr>
          <p:nvPr/>
        </p:nvCxnSpPr>
        <p:spPr>
          <a:xfrm flipH="1">
            <a:off x="2416568" y="2867897"/>
            <a:ext cx="447082" cy="259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533404" y="-20561"/>
            <a:ext cx="1892915" cy="1855083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96" name="Oval 95"/>
          <p:cNvSpPr/>
          <p:nvPr/>
        </p:nvSpPr>
        <p:spPr>
          <a:xfrm>
            <a:off x="2357741" y="-18758"/>
            <a:ext cx="1892915" cy="1855083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04654" y="15838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2955891" y="222316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3149791" y="491108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832630" y="420681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34846" y="7284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2680863" y="823307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861408" y="1036235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183911" y="1110787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945405" y="1036269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3945405" y="408886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2037449" y="1110787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2037449" y="334368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774000" y="25458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86212" y="10362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69744" y="9483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669235" y="34069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426319" y="6894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761688" y="791181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874600" y="-36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Mechanical Stress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-54603" y="2020"/>
            <a:ext cx="19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Ocean Acidification</a:t>
            </a:r>
          </a:p>
        </p:txBody>
      </p:sp>
      <p:sp>
        <p:nvSpPr>
          <p:cNvPr id="117" name="Oval 116"/>
          <p:cNvSpPr/>
          <p:nvPr/>
        </p:nvSpPr>
        <p:spPr>
          <a:xfrm>
            <a:off x="7201510" y="8624"/>
            <a:ext cx="1892915" cy="1855083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8166600" y="470500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28438" y="925758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464725" y="948928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878727" y="3898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381671" y="81946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201276" y="8438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172213" y="1159018"/>
            <a:ext cx="21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46C0A"/>
                </a:solidFill>
              </a:rPr>
              <a:t>Ocean Acidification + Mechanical Stress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761123" y="12993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8012164" y="1384833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474003" y="33530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7748911" y="408193"/>
            <a:ext cx="0" cy="14903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2496353" y="2147450"/>
            <a:ext cx="2658503" cy="233534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496353" y="2362036"/>
            <a:ext cx="2658503" cy="289852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 rot="18423663">
            <a:off x="797149" y="2228807"/>
            <a:ext cx="583644" cy="1525947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38" name="Oval 137"/>
          <p:cNvSpPr/>
          <p:nvPr/>
        </p:nvSpPr>
        <p:spPr>
          <a:xfrm rot="17599268">
            <a:off x="6341782" y="2367366"/>
            <a:ext cx="583644" cy="2647934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3148314" y="3725209"/>
            <a:ext cx="517700" cy="1360943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664542" y="3739436"/>
            <a:ext cx="517700" cy="1360943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1810369" y="2753573"/>
            <a:ext cx="1615950" cy="888176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989098" y="5241769"/>
            <a:ext cx="2658503" cy="433092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437734" y="37135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8696386" y="465132"/>
            <a:ext cx="12212" cy="1490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 rot="5400000">
            <a:off x="2947490" y="5339718"/>
            <a:ext cx="517700" cy="1360943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48" name="Oval 147"/>
          <p:cNvSpPr/>
          <p:nvPr/>
        </p:nvSpPr>
        <p:spPr>
          <a:xfrm rot="7087182">
            <a:off x="1297129" y="5745138"/>
            <a:ext cx="367827" cy="1360943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49" name="Oval 148"/>
          <p:cNvSpPr/>
          <p:nvPr/>
        </p:nvSpPr>
        <p:spPr>
          <a:xfrm rot="7087182">
            <a:off x="1280190" y="5653968"/>
            <a:ext cx="367827" cy="1360943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697810" y="2335606"/>
            <a:ext cx="717924" cy="792116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498200" y="2330612"/>
            <a:ext cx="717924" cy="792116"/>
          </a:xfrm>
          <a:prstGeom prst="ellipse">
            <a:avLst/>
          </a:prstGeom>
          <a:solidFill>
            <a:srgbClr val="558ED5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140916" y="3907186"/>
            <a:ext cx="986428" cy="357401"/>
          </a:xfrm>
          <a:prstGeom prst="ellipse">
            <a:avLst/>
          </a:pr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5146772" y="4035164"/>
            <a:ext cx="986428" cy="357401"/>
          </a:xfrm>
          <a:prstGeom prst="ellipse">
            <a:avLst/>
          </a:prstGeom>
          <a:solidFill>
            <a:srgbClr val="558ED5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287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1093</Words>
  <Application>Microsoft Macintosh PowerPoint</Application>
  <PresentationFormat>On-screen Show (4:3)</PresentationFormat>
  <Paragraphs>331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Carbohydrate Metabolism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22</cp:revision>
  <cp:lastPrinted>2013-09-16T09:11:04Z</cp:lastPrinted>
  <dcterms:created xsi:type="dcterms:W3CDTF">2013-09-16T08:27:56Z</dcterms:created>
  <dcterms:modified xsi:type="dcterms:W3CDTF">2013-09-17T13:25:35Z</dcterms:modified>
</cp:coreProperties>
</file>